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98" r:id="rId1"/>
    <p:sldMasterId id="2147485121" r:id="rId2"/>
  </p:sldMasterIdLst>
  <p:notesMasterIdLst>
    <p:notesMasterId r:id="rId15"/>
  </p:notesMasterIdLst>
  <p:sldIdLst>
    <p:sldId id="256" r:id="rId3"/>
    <p:sldId id="267" r:id="rId4"/>
    <p:sldId id="273" r:id="rId5"/>
    <p:sldId id="266" r:id="rId6"/>
    <p:sldId id="278" r:id="rId7"/>
    <p:sldId id="277" r:id="rId8"/>
    <p:sldId id="279" r:id="rId9"/>
    <p:sldId id="274" r:id="rId10"/>
    <p:sldId id="275" r:id="rId11"/>
    <p:sldId id="276" r:id="rId12"/>
    <p:sldId id="269" r:id="rId13"/>
    <p:sldId id="265" r:id="rId14"/>
  </p:sldIdLst>
  <p:sldSz cx="10801350" cy="6840538"/>
  <p:notesSz cx="6797675" cy="9928225"/>
  <p:defaultTextStyle>
    <a:defPPr>
      <a:defRPr lang="ru-RU"/>
    </a:defPPr>
    <a:lvl1pPr marL="0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28579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57159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85738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14317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42896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71476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00055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28634" algn="l" defTabSz="85715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29" autoAdjust="0"/>
  </p:normalViewPr>
  <p:slideViewPr>
    <p:cSldViewPr snapToGrid="0">
      <p:cViewPr>
        <p:scale>
          <a:sx n="90" d="100"/>
          <a:sy n="90" d="100"/>
        </p:scale>
        <p:origin x="-1746" y="-558"/>
      </p:cViewPr>
      <p:guideLst>
        <p:guide orient="horz" pos="2155"/>
        <p:guide pos="34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943359084831379E-2"/>
          <c:y val="2.2878566170367858E-2"/>
          <c:w val="0.92505664091516859"/>
          <c:h val="0.7884405289443485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возвращено в систему ОМС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3583048581191503E-3"/>
                  <c:y val="-8.02004922090950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4 мес.2016 года</c:v>
                </c:pt>
              </c:strCache>
            </c:strRef>
          </c:cat>
          <c:val>
            <c:numRef>
              <c:f>Лист1!$B$2:$B$4</c:f>
              <c:numCache>
                <c:formatCode>#,##0.0_ ;\-#,##0.0\ </c:formatCode>
                <c:ptCount val="3"/>
                <c:pt idx="0">
                  <c:v>1908</c:v>
                </c:pt>
                <c:pt idx="1">
                  <c:v>1372</c:v>
                </c:pt>
                <c:pt idx="2">
                  <c:v>171.7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недофинансирование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2010040104603575E-2"/>
                  <c:y val="-7.2303811011915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788617712675058E-3"/>
                  <c:y val="-7.2245622803282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8151059579057618E-3"/>
                  <c:y val="-0.109916849500934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4 мес.2016 года</c:v>
                </c:pt>
              </c:strCache>
            </c:strRef>
          </c:cat>
          <c:val>
            <c:numRef>
              <c:f>Лист1!$C$2:$C$4</c:f>
              <c:numCache>
                <c:formatCode>#,##0.0_ ;\-#,##0.0\ </c:formatCode>
                <c:ptCount val="3"/>
                <c:pt idx="0">
                  <c:v>234.2</c:v>
                </c:pt>
                <c:pt idx="1">
                  <c:v>236.7</c:v>
                </c:pt>
                <c:pt idx="2">
                  <c:v>264.39999999999998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1319424"/>
        <c:axId val="41329408"/>
      </c:barChart>
      <c:catAx>
        <c:axId val="41319424"/>
        <c:scaling>
          <c:orientation val="minMax"/>
        </c:scaling>
        <c:delete val="0"/>
        <c:axPos val="b"/>
        <c:majorTickMark val="out"/>
        <c:minorTickMark val="none"/>
        <c:tickLblPos val="nextTo"/>
        <c:crossAx val="41329408"/>
        <c:crosses val="autoZero"/>
        <c:auto val="1"/>
        <c:lblAlgn val="ctr"/>
        <c:lblOffset val="100"/>
        <c:noMultiLvlLbl val="0"/>
      </c:catAx>
      <c:valAx>
        <c:axId val="413294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,##0.0_ ;\-#,##0.0\ 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413194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9411590525923539"/>
          <c:y val="2.9098720405373195E-2"/>
          <c:w val="0.27701899920710094"/>
          <c:h val="0.22295150441328246"/>
        </c:manualLayout>
      </c:layout>
      <c:overlay val="0"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случаевя 1</c:v>
                </c:pt>
              </c:strCache>
            </c:strRef>
          </c:tx>
          <c:dLbls>
            <c:dLbl>
              <c:idx val="0"/>
              <c:layout>
                <c:manualLayout>
                  <c:x val="-7.9861111111111105E-2"/>
                  <c:y val="-1.7359857311996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4 мес.2015</c:v>
                </c:pt>
                <c:pt idx="1">
                  <c:v>4 мес.2016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12743</c:v>
                </c:pt>
                <c:pt idx="1">
                  <c:v>8123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018304"/>
        <c:axId val="44024192"/>
      </c:lineChart>
      <c:catAx>
        <c:axId val="44018304"/>
        <c:scaling>
          <c:orientation val="minMax"/>
        </c:scaling>
        <c:delete val="0"/>
        <c:axPos val="b"/>
        <c:majorTickMark val="out"/>
        <c:minorTickMark val="none"/>
        <c:tickLblPos val="nextTo"/>
        <c:crossAx val="44024192"/>
        <c:crosses val="autoZero"/>
        <c:auto val="1"/>
        <c:lblAlgn val="ctr"/>
        <c:lblOffset val="100"/>
        <c:noMultiLvlLbl val="0"/>
      </c:catAx>
      <c:valAx>
        <c:axId val="440241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018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943359084831379E-2"/>
          <c:y val="2.2878566170367858E-2"/>
          <c:w val="0.92505664091516859"/>
          <c:h val="0.7884405289443485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штрафные санкции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3583048581191503E-3"/>
                  <c:y val="-8.02004922090950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030302532844569E-3"/>
                  <c:y val="-5.44217625704572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212121013137924E-3"/>
                  <c:y val="-0.401002461045475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4 мес.2016 года</c:v>
                </c:pt>
              </c:strCache>
            </c:strRef>
          </c:cat>
          <c:val>
            <c:numRef>
              <c:f>Лист1!$B$2:$B$4</c:f>
              <c:numCache>
                <c:formatCode>#,##0.0_ ;\-#,##0.0\ </c:formatCode>
                <c:ptCount val="3"/>
                <c:pt idx="0">
                  <c:v>18.5</c:v>
                </c:pt>
                <c:pt idx="1">
                  <c:v>3.9</c:v>
                </c:pt>
                <c:pt idx="2">
                  <c:v>129.5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103168"/>
        <c:axId val="44104704"/>
      </c:barChart>
      <c:catAx>
        <c:axId val="44103168"/>
        <c:scaling>
          <c:orientation val="minMax"/>
        </c:scaling>
        <c:delete val="0"/>
        <c:axPos val="b"/>
        <c:majorTickMark val="out"/>
        <c:minorTickMark val="none"/>
        <c:tickLblPos val="nextTo"/>
        <c:crossAx val="44104704"/>
        <c:crosses val="autoZero"/>
        <c:auto val="1"/>
        <c:lblAlgn val="ctr"/>
        <c:lblOffset val="100"/>
        <c:noMultiLvlLbl val="0"/>
      </c:catAx>
      <c:valAx>
        <c:axId val="441047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,##0.0_ ;\-#,##0.0\ 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441031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711D6-A20D-491D-9209-A6ADEB73043C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60375" y="744538"/>
            <a:ext cx="5876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7190C-F319-4CE8-9ECC-6E7516BC2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37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28579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57159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85738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14317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42896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71476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00055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28634" algn="l" defTabSz="85715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60375" y="744538"/>
            <a:ext cx="58769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7190C-F319-4CE8-9ECC-6E7516BC2B8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09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79AE-8F2E-465D-A7AE-3DBE654AADB9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49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3" y="4395689"/>
            <a:ext cx="9181148" cy="1358607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3" y="2899313"/>
            <a:ext cx="9181148" cy="1496367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2857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5715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857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143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428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7147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000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2863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33A0-63FA-834F-B5D7-C8FFB9E78E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8683B-B279-5544-BD7A-61BAB67CF6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00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20090" y="1596130"/>
            <a:ext cx="6390799" cy="45144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290912" y="1596130"/>
            <a:ext cx="6390799" cy="45144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8C5FB-0733-4693-B807-53E01529C851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10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939"/>
            <a:ext cx="9721215" cy="114009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31205"/>
            <a:ext cx="4772472" cy="63813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8579" indent="0">
              <a:buNone/>
              <a:defRPr sz="1900" b="1"/>
            </a:lvl2pPr>
            <a:lvl3pPr marL="857159" indent="0">
              <a:buNone/>
              <a:defRPr sz="1700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0068" y="2169338"/>
            <a:ext cx="4772472" cy="394122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42" y="1531205"/>
            <a:ext cx="4774346" cy="63813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8579" indent="0">
              <a:buNone/>
              <a:defRPr sz="1900" b="1"/>
            </a:lvl2pPr>
            <a:lvl3pPr marL="857159" indent="0">
              <a:buNone/>
              <a:defRPr sz="1700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86942" y="2169338"/>
            <a:ext cx="4774346" cy="394122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8C5FB-0733-4693-B807-53E01529C851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811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4E38-5B20-43FF-B4DC-0BA3357ED0C1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550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4C0B-33FE-4B50-BC94-EA6DD0755564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28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71" y="272355"/>
            <a:ext cx="3553569" cy="115909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029" y="272357"/>
            <a:ext cx="6038255" cy="583821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71" y="1431449"/>
            <a:ext cx="3553569" cy="4679119"/>
          </a:xfrm>
        </p:spPr>
        <p:txBody>
          <a:bodyPr/>
          <a:lstStyle>
            <a:lvl1pPr marL="0" indent="0">
              <a:buNone/>
              <a:defRPr sz="1300"/>
            </a:lvl1pPr>
            <a:lvl2pPr marL="428579" indent="0">
              <a:buNone/>
              <a:defRPr sz="1100"/>
            </a:lvl2pPr>
            <a:lvl3pPr marL="857159" indent="0">
              <a:buNone/>
              <a:defRPr sz="900"/>
            </a:lvl3pPr>
            <a:lvl4pPr marL="1285738" indent="0">
              <a:buNone/>
              <a:defRPr sz="800"/>
            </a:lvl4pPr>
            <a:lvl5pPr marL="1714317" indent="0">
              <a:buNone/>
              <a:defRPr sz="800"/>
            </a:lvl5pPr>
            <a:lvl6pPr marL="2142896" indent="0">
              <a:buNone/>
              <a:defRPr sz="800"/>
            </a:lvl6pPr>
            <a:lvl7pPr marL="2571476" indent="0">
              <a:buNone/>
              <a:defRPr sz="800"/>
            </a:lvl7pPr>
            <a:lvl8pPr marL="3000055" indent="0">
              <a:buNone/>
              <a:defRPr sz="800"/>
            </a:lvl8pPr>
            <a:lvl9pPr marL="3428634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33A0-63FA-834F-B5D7-C8FFB9E78E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8683B-B279-5544-BD7A-61BAB67CF6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39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0" y="4788378"/>
            <a:ext cx="6480810" cy="565295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0" y="611216"/>
            <a:ext cx="6480810" cy="4104323"/>
          </a:xfrm>
        </p:spPr>
        <p:txBody>
          <a:bodyPr/>
          <a:lstStyle>
            <a:lvl1pPr marL="0" indent="0">
              <a:buNone/>
              <a:defRPr sz="3000"/>
            </a:lvl1pPr>
            <a:lvl2pPr marL="428579" indent="0">
              <a:buNone/>
              <a:defRPr sz="2600"/>
            </a:lvl2pPr>
            <a:lvl3pPr marL="857159" indent="0">
              <a:buNone/>
              <a:defRPr sz="2200"/>
            </a:lvl3pPr>
            <a:lvl4pPr marL="1285738" indent="0">
              <a:buNone/>
              <a:defRPr sz="1900"/>
            </a:lvl4pPr>
            <a:lvl5pPr marL="1714317" indent="0">
              <a:buNone/>
              <a:defRPr sz="1900"/>
            </a:lvl5pPr>
            <a:lvl6pPr marL="2142896" indent="0">
              <a:buNone/>
              <a:defRPr sz="1900"/>
            </a:lvl6pPr>
            <a:lvl7pPr marL="2571476" indent="0">
              <a:buNone/>
              <a:defRPr sz="1900"/>
            </a:lvl7pPr>
            <a:lvl8pPr marL="3000055" indent="0">
              <a:buNone/>
              <a:defRPr sz="1900"/>
            </a:lvl8pPr>
            <a:lvl9pPr marL="3428634" indent="0">
              <a:buNone/>
              <a:defRPr sz="19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0" y="5353672"/>
            <a:ext cx="6480810" cy="802813"/>
          </a:xfrm>
        </p:spPr>
        <p:txBody>
          <a:bodyPr/>
          <a:lstStyle>
            <a:lvl1pPr marL="0" indent="0">
              <a:buNone/>
              <a:defRPr sz="1300"/>
            </a:lvl1pPr>
            <a:lvl2pPr marL="428579" indent="0">
              <a:buNone/>
              <a:defRPr sz="1100"/>
            </a:lvl2pPr>
            <a:lvl3pPr marL="857159" indent="0">
              <a:buNone/>
              <a:defRPr sz="900"/>
            </a:lvl3pPr>
            <a:lvl4pPr marL="1285738" indent="0">
              <a:buNone/>
              <a:defRPr sz="800"/>
            </a:lvl4pPr>
            <a:lvl5pPr marL="1714317" indent="0">
              <a:buNone/>
              <a:defRPr sz="800"/>
            </a:lvl5pPr>
            <a:lvl6pPr marL="2142896" indent="0">
              <a:buNone/>
              <a:defRPr sz="800"/>
            </a:lvl6pPr>
            <a:lvl7pPr marL="2571476" indent="0">
              <a:buNone/>
              <a:defRPr sz="800"/>
            </a:lvl7pPr>
            <a:lvl8pPr marL="3000055" indent="0">
              <a:buNone/>
              <a:defRPr sz="800"/>
            </a:lvl8pPr>
            <a:lvl9pPr marL="3428634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33A0-63FA-834F-B5D7-C8FFB9E78E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8683B-B279-5544-BD7A-61BAB67CF6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724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33A0-63FA-834F-B5D7-C8FFB9E78E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8683B-B279-5544-BD7A-61BAB67CF6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01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441305" y="273940"/>
            <a:ext cx="3240405" cy="583662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20090" y="273940"/>
            <a:ext cx="9541192" cy="583662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33A0-63FA-834F-B5D7-C8FFB9E78E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8683B-B279-5544-BD7A-61BAB67CF6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22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1596130"/>
            <a:ext cx="4770596" cy="45144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1596130"/>
            <a:ext cx="4770596" cy="45144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28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810102" y="608048"/>
            <a:ext cx="9181148" cy="11400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10102" y="1976157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490686" y="1976157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10102" y="4104324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90686" y="4104324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0ED58-3661-4980-A54A-C5C0217D52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436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31205"/>
            <a:ext cx="4772472" cy="63813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8579" indent="0">
              <a:buNone/>
              <a:defRPr sz="1900" b="1"/>
            </a:lvl2pPr>
            <a:lvl3pPr marL="857159" indent="0">
              <a:buNone/>
              <a:defRPr sz="1700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8" y="2169338"/>
            <a:ext cx="4772472" cy="394122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39" y="1531205"/>
            <a:ext cx="4774346" cy="63813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8579" indent="0">
              <a:buNone/>
              <a:defRPr sz="1900" b="1"/>
            </a:lvl2pPr>
            <a:lvl3pPr marL="857159" indent="0">
              <a:buNone/>
              <a:defRPr sz="1700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39" y="2169338"/>
            <a:ext cx="4774346" cy="394122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30079" y="1368109"/>
            <a:ext cx="9274759" cy="1824143"/>
          </a:xfrm>
          <a:ln>
            <a:noFill/>
          </a:ln>
        </p:spPr>
        <p:txBody>
          <a:bodyPr vert="horz" tIns="0" rIns="17143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30079" y="3220317"/>
            <a:ext cx="9278360" cy="1748137"/>
          </a:xfrm>
        </p:spPr>
        <p:txBody>
          <a:bodyPr lIns="0" rIns="17143"/>
          <a:lstStyle>
            <a:lvl1pPr marL="0" marR="42858" indent="0" algn="r">
              <a:buNone/>
              <a:defRPr>
                <a:solidFill>
                  <a:schemeClr val="tx1"/>
                </a:solidFill>
              </a:defRPr>
            </a:lvl1pPr>
            <a:lvl2pPr marL="428579" indent="0" algn="ctr">
              <a:buNone/>
            </a:lvl2pPr>
            <a:lvl3pPr marL="857159" indent="0" algn="ctr">
              <a:buNone/>
            </a:lvl3pPr>
            <a:lvl4pPr marL="1285738" indent="0" algn="ctr">
              <a:buNone/>
            </a:lvl4pPr>
            <a:lvl5pPr marL="1714317" indent="0" algn="ctr">
              <a:buNone/>
            </a:lvl5pPr>
            <a:lvl6pPr marL="2142896" indent="0" algn="ctr">
              <a:buNone/>
            </a:lvl6pPr>
            <a:lvl7pPr marL="2571476" indent="0" algn="ctr">
              <a:buNone/>
            </a:lvl7pPr>
            <a:lvl8pPr marL="3000055" indent="0" algn="ctr">
              <a:buNone/>
            </a:lvl8pPr>
            <a:lvl9pPr marL="3428634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08B1-C38B-47B8-99A8-9FEF07A42E1F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14C0B-33FE-4B50-BC94-EA6DD0755564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810102" y="608048"/>
            <a:ext cx="9181148" cy="11400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10102" y="1976157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490686" y="1976157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10102" y="4104324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90686" y="4104324"/>
            <a:ext cx="4500563" cy="19761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0ED58-3661-4980-A54A-C5C0217D52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43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79AE-8F2E-465D-A7AE-3DBE654AADB9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68" y="702295"/>
            <a:ext cx="9811226" cy="1140090"/>
          </a:xfrm>
        </p:spPr>
        <p:txBody>
          <a:bodyPr vert="horz" tIns="4285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44E38-5B20-43FF-B4DC-0BA3357ED0C1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102" y="2125010"/>
            <a:ext cx="9181148" cy="146628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03" y="3876306"/>
            <a:ext cx="7560945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57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8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14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42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7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00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28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08B1-C38B-47B8-99A8-9FEF07A42E1F}" type="slidenum">
              <a:rPr lang="ru-RU" altLang="ru-RU" smtClean="0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46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939"/>
            <a:ext cx="9721215" cy="1140090"/>
          </a:xfrm>
          <a:prstGeom prst="rect">
            <a:avLst/>
          </a:prstGeom>
        </p:spPr>
        <p:txBody>
          <a:bodyPr vert="horz" lIns="85716" tIns="42858" rIns="85716" bIns="4285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96130"/>
            <a:ext cx="9721215" cy="4514439"/>
          </a:xfrm>
          <a:prstGeom prst="rect">
            <a:avLst/>
          </a:prstGeom>
        </p:spPr>
        <p:txBody>
          <a:bodyPr vert="horz" lIns="85716" tIns="42858" rIns="85716" bIns="4285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7" y="6340170"/>
            <a:ext cx="2520315" cy="364195"/>
          </a:xfrm>
          <a:prstGeom prst="rect">
            <a:avLst/>
          </a:prstGeom>
        </p:spPr>
        <p:txBody>
          <a:bodyPr vert="horz" lIns="85716" tIns="42858" rIns="85716" bIns="42858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33A0-63FA-834F-B5D7-C8FFB9E78E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40170"/>
            <a:ext cx="3420428" cy="364195"/>
          </a:xfrm>
          <a:prstGeom prst="rect">
            <a:avLst/>
          </a:prstGeom>
        </p:spPr>
        <p:txBody>
          <a:bodyPr vert="horz" lIns="85716" tIns="42858" rIns="85716" bIns="42858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40170"/>
            <a:ext cx="2520315" cy="364195"/>
          </a:xfrm>
          <a:prstGeom prst="rect">
            <a:avLst/>
          </a:prstGeom>
        </p:spPr>
        <p:txBody>
          <a:bodyPr vert="horz" lIns="85716" tIns="42858" rIns="85716" bIns="42858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8683B-B279-5544-BD7A-61BAB67CF6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3" y="6221430"/>
            <a:ext cx="10801349" cy="61910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5716" tIns="42858" rIns="85716" bIns="42858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Изображение 8" descr="IMG_0190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7" y="188163"/>
            <a:ext cx="879924" cy="861895"/>
          </a:xfrm>
          <a:prstGeom prst="rect">
            <a:avLst/>
          </a:prstGeom>
        </p:spPr>
      </p:pic>
      <p:pic>
        <p:nvPicPr>
          <p:cNvPr id="10" name="Picture 2" descr="\\Kostinv\obmen\От Пинжакова\ЛОГОТИП_ДЗ.jpg"/>
          <p:cNvPicPr>
            <a:picLocks noChangeAspect="1" noChangeArrowheads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83529" y="188162"/>
            <a:ext cx="1062643" cy="6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618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99" r:id="rId1"/>
    <p:sldLayoutId id="2147485100" r:id="rId2"/>
    <p:sldLayoutId id="2147485101" r:id="rId3"/>
    <p:sldLayoutId id="2147485102" r:id="rId4"/>
    <p:sldLayoutId id="2147485103" r:id="rId5"/>
    <p:sldLayoutId id="2147485104" r:id="rId6"/>
    <p:sldLayoutId id="2147485105" r:id="rId7"/>
    <p:sldLayoutId id="2147485106" r:id="rId8"/>
  </p:sldLayoutIdLst>
  <p:txStyles>
    <p:titleStyle>
      <a:lvl1pPr algn="ctr" defTabSz="428579" rtl="0" eaLnBrk="1" latinLnBrk="0" hangingPunct="1"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1434" indent="-321434" algn="l" defTabSz="428579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6441" indent="-267862" algn="l" defTabSz="428579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71448" indent="-214290" algn="l" defTabSz="428579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500027" indent="-214290" algn="l" defTabSz="428579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8607" indent="-214290" algn="l" defTabSz="428579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57186" indent="-214290" algn="l" defTabSz="42857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85765" indent="-214290" algn="l" defTabSz="42857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14345" indent="-214290" algn="l" defTabSz="42857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924" indent="-214290" algn="l" defTabSz="42857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8579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59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738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317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896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71476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00055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28634" algn="l" defTabSz="42857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939"/>
            <a:ext cx="9721215" cy="1140090"/>
          </a:xfrm>
          <a:prstGeom prst="rect">
            <a:avLst/>
          </a:prstGeom>
        </p:spPr>
        <p:txBody>
          <a:bodyPr vert="horz" lIns="85716" tIns="42858" rIns="85716" bIns="4285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96130"/>
            <a:ext cx="9721215" cy="4514439"/>
          </a:xfrm>
          <a:prstGeom prst="rect">
            <a:avLst/>
          </a:prstGeom>
        </p:spPr>
        <p:txBody>
          <a:bodyPr vert="horz" lIns="85716" tIns="42858" rIns="85716" bIns="4285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7" y="6340176"/>
            <a:ext cx="2520315" cy="364195"/>
          </a:xfrm>
          <a:prstGeom prst="rect">
            <a:avLst/>
          </a:prstGeom>
        </p:spPr>
        <p:txBody>
          <a:bodyPr vert="horz" lIns="85716" tIns="42858" rIns="85716" bIns="42858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33A0-63FA-834F-B5D7-C8FFB9E78E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40176"/>
            <a:ext cx="3420428" cy="364195"/>
          </a:xfrm>
          <a:prstGeom prst="rect">
            <a:avLst/>
          </a:prstGeom>
        </p:spPr>
        <p:txBody>
          <a:bodyPr vert="horz" lIns="85716" tIns="42858" rIns="85716" bIns="42858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40176"/>
            <a:ext cx="2520315" cy="364195"/>
          </a:xfrm>
          <a:prstGeom prst="rect">
            <a:avLst/>
          </a:prstGeom>
        </p:spPr>
        <p:txBody>
          <a:bodyPr vert="horz" lIns="85716" tIns="42858" rIns="85716" bIns="42858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8683B-B279-5544-BD7A-61BAB67CF6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3" y="6221430"/>
            <a:ext cx="10801349" cy="61910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5716" tIns="42858" rIns="85716" bIns="42858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8" name="Изображение 8" descr="IMG_0190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7" y="188163"/>
            <a:ext cx="879924" cy="861895"/>
          </a:xfrm>
          <a:prstGeom prst="rect">
            <a:avLst/>
          </a:prstGeom>
        </p:spPr>
      </p:pic>
      <p:pic>
        <p:nvPicPr>
          <p:cNvPr id="9" name="Picture 2" descr="\\Kostinv\obmen\От Пинжакова\ЛОГОТИП_ДЗ.jpg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83529" y="188162"/>
            <a:ext cx="1062643" cy="6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012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22" r:id="rId1"/>
    <p:sldLayoutId id="2147485123" r:id="rId2"/>
    <p:sldLayoutId id="2147485124" r:id="rId3"/>
    <p:sldLayoutId id="2147485125" r:id="rId4"/>
    <p:sldLayoutId id="2147485126" r:id="rId5"/>
    <p:sldLayoutId id="2147485127" r:id="rId6"/>
    <p:sldLayoutId id="2147485128" r:id="rId7"/>
    <p:sldLayoutId id="2147485129" r:id="rId8"/>
    <p:sldLayoutId id="2147485130" r:id="rId9"/>
    <p:sldLayoutId id="2147485131" r:id="rId10"/>
    <p:sldLayoutId id="2147485132" r:id="rId11"/>
    <p:sldLayoutId id="2147485133" r:id="rId12"/>
  </p:sldLayoutIdLst>
  <p:txStyles>
    <p:titleStyle>
      <a:lvl1pPr algn="ctr" defTabSz="857159" rtl="0" eaLnBrk="1" latinLnBrk="0" hangingPunct="1"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1434" indent="-321434" algn="l" defTabSz="857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6441" indent="-267862" algn="l" defTabSz="857159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71448" indent="-214290" algn="l" defTabSz="857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500027" indent="-214290" algn="l" defTabSz="857159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8607" indent="-214290" algn="l" defTabSz="857159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57186" indent="-214290" algn="l" defTabSz="857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85765" indent="-214290" algn="l" defTabSz="857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14345" indent="-214290" algn="l" defTabSz="857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924" indent="-214290" algn="l" defTabSz="857159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8579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59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738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317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896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71476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00055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28634" algn="l" defTabSz="85715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9759" y="221626"/>
            <a:ext cx="7516986" cy="2970626"/>
          </a:xfrm>
        </p:spPr>
        <p:txBody>
          <a:bodyPr>
            <a:noAutofit/>
          </a:bodyPr>
          <a:lstStyle/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Нормативно-правовое регулирование сферы здравоохранения: новеллы, актуальные вопросы.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расчёта штрафных санкций для медицинских организаций в системе обязательного медицинского страхования»</a:t>
            </a:r>
            <a:b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5220" y="4051296"/>
            <a:ext cx="9278360" cy="2562296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endParaRPr lang="ru-RU" sz="2200" dirty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endParaRPr lang="ru-RU" sz="2200" dirty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</a:t>
            </a:r>
          </a:p>
          <a:p>
            <a:pPr algn="r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Департамента </a:t>
            </a:r>
          </a:p>
          <a:p>
            <a:pPr algn="r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ханты-Мансийского </a:t>
            </a:r>
          </a:p>
          <a:p>
            <a:pPr algn="r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автономного округа – Югры</a:t>
            </a:r>
          </a:p>
          <a:p>
            <a:pPr algn="r"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 Добровольский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44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6892" y="273939"/>
            <a:ext cx="8402446" cy="1140090"/>
          </a:xfrm>
        </p:spPr>
        <p:txBody>
          <a:bodyPr>
            <a:normAutofit/>
          </a:bodyPr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3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медицинских организаций для включения в план мероприятий по проведению ремонта медицинского оборудования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у медицинской организации потребности в ремонте медицинского оборудования, предусмотренного утвержденными Министерством здравоохранения Российской Федерации порядками оказания медицинской помощи;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2.Наличие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документов, подтверждающих, что подлежащее ремонту медицинское оборудование находится в собственности (оперативном управлении) медицинской организации и принято к бухгалтерскому учету;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3.Наличие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акта о вводе медицинского оборудования в эксплуатацию;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4.Наличие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документа, подтверждающего выход медицинского оборудования из строя;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5.Истечение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срока гарантийного обслуживания медицинского оборудования;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6.Наличие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медицинской организации контракта на ремонт медицинского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10148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0718" y="468823"/>
            <a:ext cx="10437117" cy="962918"/>
          </a:xfrm>
        </p:spPr>
        <p:txBody>
          <a:bodyPr>
            <a:no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проводимые по снижению санкций по состоянию на 01.06.2016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4335" y="1399927"/>
            <a:ext cx="10380600" cy="5345163"/>
          </a:xfrm>
        </p:spPr>
        <p:txBody>
          <a:bodyPr>
            <a:normAutofit fontScale="62500" lnSpcReduction="20000"/>
          </a:bodyPr>
          <a:lstStyle/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обращение  в МЗ РФ, ФФОМС о внесении изменений в действующие нормативные акты от  11.02.2016 № 07-Исх-2044, 15.04.2016 № АП-9358,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приказ Депздрава Югры, ТФОМС Югры от 28.04.2016 № 457/208 «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плана мероприятий по недопущению дефектов оказания медицинской помощи, влекущих за собой неоплату медицинской помощи (уменьшение оплаты), уплату штрафов из средств обязательного медицинского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страхования»,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полугодия введен мониторинг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 санкций,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применяемых к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 организациям по результатам контроля объемов и качества медицинской помощи,  осуществляемого страховыми медицинскими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компаниями ,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медицинских организациях разработаны планы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по снижению количества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нарушений.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Депздравом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Югры, медицинскими организациями разрабатываются критерии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деятельности для осуществления стимулирующих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 руководителям медицинских организаций и медицинских работников, связанных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дефектами оказания медицинской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помощи.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мая текущего года членами комиссии по разработке территориальной программы обязательного медицинского страхования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 в Тарифное соглашение в системе ОМС на 2016 год, в части формулировки применения штрафа -  «включение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реестр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 не оказанной медицинской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помощи».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/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/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42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821" y="2340355"/>
            <a:ext cx="9316164" cy="1322188"/>
          </a:xfrm>
        </p:spPr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27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880765"/>
              </p:ext>
            </p:extLst>
          </p:nvPr>
        </p:nvGraphicFramePr>
        <p:xfrm>
          <a:off x="1454245" y="1952404"/>
          <a:ext cx="8514502" cy="3977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Лист" r:id="rId3" imgW="8505946" imgH="4133970" progId="Excel.Sheet.8">
                  <p:embed/>
                </p:oleObj>
              </mc:Choice>
              <mc:Fallback>
                <p:oleObj name="Лист" r:id="rId3" imgW="8505946" imgH="413397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245" y="1952404"/>
                        <a:ext cx="8514502" cy="3977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Rectangle 3"/>
          <p:cNvSpPr>
            <a:spLocks noRot="1" noChangeArrowheads="1"/>
          </p:cNvSpPr>
          <p:nvPr/>
        </p:nvSpPr>
        <p:spPr bwMode="auto">
          <a:xfrm>
            <a:off x="382551" y="259687"/>
            <a:ext cx="10088761" cy="46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716" tIns="42858" rIns="85716" bIns="4285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3000" b="1">
              <a:solidFill>
                <a:srgbClr val="663300"/>
              </a:solidFill>
              <a:latin typeface="Verdana" pitchFamily="34" charset="0"/>
            </a:endParaRPr>
          </a:p>
        </p:txBody>
      </p:sp>
      <p:sp>
        <p:nvSpPr>
          <p:cNvPr id="28676" name="Rectangle 4"/>
          <p:cNvSpPr>
            <a:spLocks noRot="1" noChangeArrowheads="1"/>
          </p:cNvSpPr>
          <p:nvPr/>
        </p:nvSpPr>
        <p:spPr bwMode="auto">
          <a:xfrm>
            <a:off x="1563685" y="259688"/>
            <a:ext cx="7780740" cy="158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716" tIns="42858" rIns="85716" bIns="4285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медицинских организаций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средств системы ОМС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2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35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1266961" y="236857"/>
            <a:ext cx="8077464" cy="63279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средств санкций,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4098" name="Object 5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44356922"/>
              </p:ext>
            </p:extLst>
          </p:nvPr>
        </p:nvGraphicFramePr>
        <p:xfrm>
          <a:off x="198309" y="2421109"/>
          <a:ext cx="3362371" cy="3705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Диаграмма" r:id="rId3" imgW="3152722" imgH="2447820" progId="MSGraph.Chart.8">
                  <p:embed followColorScheme="full"/>
                </p:oleObj>
              </mc:Choice>
              <mc:Fallback>
                <p:oleObj name="Диаграмма" r:id="rId3" imgW="3152722" imgH="244782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309" y="2421109"/>
                        <a:ext cx="3362371" cy="37052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6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579216127"/>
              </p:ext>
            </p:extLst>
          </p:nvPr>
        </p:nvGraphicFramePr>
        <p:xfrm>
          <a:off x="3636037" y="2460475"/>
          <a:ext cx="3334601" cy="330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Диаграмма" r:id="rId5" imgW="4038487" imgH="2562300" progId="MSGraph.Chart.8">
                  <p:embed followColorScheme="full"/>
                </p:oleObj>
              </mc:Choice>
              <mc:Fallback>
                <p:oleObj name="Диаграмма" r:id="rId5" imgW="4038487" imgH="25623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6037" y="2460475"/>
                        <a:ext cx="3334601" cy="3308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7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954193306"/>
              </p:ext>
            </p:extLst>
          </p:nvPr>
        </p:nvGraphicFramePr>
        <p:xfrm>
          <a:off x="7151677" y="2259597"/>
          <a:ext cx="3743906" cy="4018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Диаграмма" r:id="rId7" imgW="3266988" imgH="3114720" progId="MSGraph.Chart.8">
                  <p:embed followColorScheme="full"/>
                </p:oleObj>
              </mc:Choice>
              <mc:Fallback>
                <p:oleObj name="Диаграмма" r:id="rId7" imgW="3266988" imgH="311472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1677" y="2259597"/>
                        <a:ext cx="3743906" cy="4018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87645" y="1696879"/>
            <a:ext cx="1158633" cy="4401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716" tIns="42858" rIns="85716" bIns="42858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ru-RU" b="1" dirty="0" smtClean="0">
                <a:solidFill>
                  <a:schemeClr val="tx1"/>
                </a:solidFill>
              </a:rPr>
              <a:t> год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34054" y="1696881"/>
            <a:ext cx="1460067" cy="392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716" tIns="42858" rIns="85716" bIns="42858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81695" y="1720742"/>
            <a:ext cx="1796039" cy="392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716" tIns="42858" rIns="85716" bIns="42858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мес. 2016 год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6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8907" y="273939"/>
            <a:ext cx="7808999" cy="1140090"/>
          </a:xfrm>
        </p:spPr>
        <p:txBody>
          <a:bodyPr>
            <a:normAutofit/>
          </a:bodyPr>
          <a:lstStyle/>
          <a:p>
            <a:r>
              <a:rPr lang="ru-RU" sz="2600" dirty="0"/>
              <a:t>Динамика возврата средств в систему ОМС за  2014,2015 гг. и  за 4 месяца 2016 г., </a:t>
            </a:r>
            <a:r>
              <a:rPr lang="ru-RU" sz="2600" dirty="0" err="1"/>
              <a:t>тыс.руб</a:t>
            </a:r>
            <a:r>
              <a:rPr lang="ru-RU" sz="2600" dirty="0"/>
              <a:t>.</a:t>
            </a:r>
            <a:endParaRPr lang="ru-RU" sz="26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31134554"/>
              </p:ext>
            </p:extLst>
          </p:nvPr>
        </p:nvGraphicFramePr>
        <p:xfrm>
          <a:off x="540067" y="1915984"/>
          <a:ext cx="8634801" cy="4422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889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02115" y="341557"/>
            <a:ext cx="8590841" cy="962918"/>
          </a:xfrm>
        </p:spPr>
        <p:txBody>
          <a:bodyPr>
            <a:noAutofit/>
          </a:bodyPr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проводимые по снижению санкций в 2015 году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4335" y="1399927"/>
            <a:ext cx="10380600" cy="5048209"/>
          </a:xfrm>
        </p:spPr>
        <p:txBody>
          <a:bodyPr>
            <a:normAutofit/>
          </a:bodyPr>
          <a:lstStyle/>
          <a:p>
            <a:pPr marL="428579" indent="-428579" algn="l">
              <a:buFont typeface="Arial" panose="020B0604020202020204" pitchFamily="34" charset="0"/>
              <a:buChar char="•"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Внесения изменений в Тарифное соглашение в системе ОМС ХМАО-Югры на 2015 год (в течение года),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комплексный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Управления организации обязательного медицинского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 ТФОМС Югры,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снижению уровня дефектов, выявляемых СМО при проведении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МЭЭ на 2015 год от 17.03.2015,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Проведены еженедельные видеоселекторные совещания Депздрава Югры с привлечением ТФОМС Югры, страховых медицинских организаций, медицинских организаций (в течение года).</a:t>
            </a:r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/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428579" indent="-428579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7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17338" y="702295"/>
            <a:ext cx="8854595" cy="750656"/>
          </a:xfrm>
        </p:spPr>
        <p:txBody>
          <a:bodyPr>
            <a:noAutofit/>
          </a:bodyPr>
          <a:lstStyle/>
          <a:p>
            <a:r>
              <a:rPr lang="ru-RU" sz="2200" dirty="0"/>
              <a:t>Динамика  </a:t>
            </a:r>
            <a:r>
              <a:rPr lang="ru-RU" sz="2200" dirty="0"/>
              <a:t>дефектных </a:t>
            </a:r>
            <a:r>
              <a:rPr lang="ru-RU" sz="2200" dirty="0"/>
              <a:t>случаев по коду 127 за 4 мес.2016 – 2015 годов, ед.</a:t>
            </a:r>
            <a:endParaRPr lang="ru-RU" sz="2200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914364"/>
              </p:ext>
            </p:extLst>
          </p:nvPr>
        </p:nvGraphicFramePr>
        <p:xfrm>
          <a:off x="540068" y="1596127"/>
          <a:ext cx="9721215" cy="4514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67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1091" y="273939"/>
            <a:ext cx="8185790" cy="1140090"/>
          </a:xfrm>
        </p:spPr>
        <p:txBody>
          <a:bodyPr>
            <a:norm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средств от применения санкций за период 2014,2015 годов и  4 месяца 2016 года,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82834014"/>
              </p:ext>
            </p:extLst>
          </p:nvPr>
        </p:nvGraphicFramePr>
        <p:xfrm>
          <a:off x="540067" y="1915984"/>
          <a:ext cx="8634801" cy="4422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80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1</a:t>
            </a:r>
            <a:b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отбора медицинских организаций для включения в план мероприятий по организации дополнительного профессионального образования по программам повышения квалификации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Истечение пятилетнего срока действия сертификата специалиста (свидетельства об аккредитации специалиста);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Необходимость приобретения специалистом новых компетенций и навыков в пределах специальности в связи с открытием в медицинской организации новых отделений, центров, кабинетов, внедрением и развитием новых технологий и методик;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Участие медицинской организации в реализации приоритетных направлений развития отрасли здравоохранения, инновационных проектов.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Первоочередное включение в план медицинских организаций, специалисты которой оказывают первичную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санитарную помощь, а из них – сельскому населению;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Первоочередное включение в план медицинских организаций, специалисты которой нуждаются в обучении по тематикам, затрагивающим проблемы снижения смертности от основных причин;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Наличие предписания органов, осуществляющих контроль в сфере охраны здоровья, о необходимости направления специалистов на повышение квалификации.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8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2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медицинских организаций для первоочередного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оборудования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Несоответствие оснащения медицинской организации порядкам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медицинской помощи, утвержденным приказами Минздрава РФ, ввиду отсутствия в ней заявленного оборудования.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Износ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аналогов имеющегося, взамен которого заявлено оборудование, более 90%.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Потребность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приобретения дополнительно к имеющемуся оборудованию в связи с высокой востребованностью и обоснованной интенсивностью использования (нагрузка на имеющееся оборудование более чем на 50% превышает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среднеокружное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значение).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Потребность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заявляемом оборудовании связана с необходимостью внедрения новой медицинской технологии.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Потребность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приобретении оборудования обусловлено недостатком функций и опций аналогов имеющегося, взамен которого заявлено оборудование.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Наличие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кадров, подготовленных для работы на заявляемом оборудовании.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Наличие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для установки оборудования помещений и площадей.</a:t>
            </a:r>
          </a:p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Гарантированная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дальнейшего использования оборудования.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32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725</Words>
  <Application>Microsoft Office PowerPoint</Application>
  <PresentationFormat>Произвольный</PresentationFormat>
  <Paragraphs>69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Специальное оформление</vt:lpstr>
      <vt:lpstr>Тема Office</vt:lpstr>
      <vt:lpstr>Лист</vt:lpstr>
      <vt:lpstr>Диаграмма</vt:lpstr>
      <vt:lpstr>«Нормативно-правовое регулирование сферы здравоохранения: новеллы, актуальные вопросы.  Система расчёта штрафных санкций для медицинских организаций в системе обязательного медицинского страхования» </vt:lpstr>
      <vt:lpstr>Презентация PowerPoint</vt:lpstr>
      <vt:lpstr>Общий объем средств санкций, млн.руб.</vt:lpstr>
      <vt:lpstr>Динамика возврата средств в систему ОМС за  2014,2015 гг. и  за 4 месяца 2016 г., тыс.руб.</vt:lpstr>
      <vt:lpstr>Мероприятия проводимые по снижению санкций в 2015 году</vt:lpstr>
      <vt:lpstr>Динамика  дефектных случаев по коду 127 за 4 мес.2016 – 2015 годов, ед.</vt:lpstr>
      <vt:lpstr>Размер средств от применения санкций за период 2014,2015 годов и  4 месяца 2016 года, тыс.руб.</vt:lpstr>
      <vt:lpstr>Мероприятие 1 Критерии отбора медицинских организаций для включения в план мероприятий по организации дополнительного профессионального образования по программам повышения квалификации</vt:lpstr>
      <vt:lpstr>Мероприятие 2 Критерии отбора медицинских организаций для первоочередного  приобретения медицинского оборудования</vt:lpstr>
      <vt:lpstr>Мероприятие 3 Критерии отбора медицинских организаций для включения в план мероприятий по проведению ремонта медицинского оборудования</vt:lpstr>
      <vt:lpstr>Мероприятия  проводимые по снижению санкций по состоянию на 01.06.2016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ходе реализации в 2015 году территориальной программы государственных гарантий бесплатного оказания гражданам медицинской помощи в Ханты-Мансийском автономном округе – Югре на 2015 год и на плановый период 2016 и 2017 годов»</dc:title>
  <dc:creator>sabirovamed sabirovamed</dc:creator>
  <cp:lastModifiedBy>taranenkomed taranenkomed</cp:lastModifiedBy>
  <cp:revision>58</cp:revision>
  <cp:lastPrinted>2016-06-02T11:43:55Z</cp:lastPrinted>
  <dcterms:created xsi:type="dcterms:W3CDTF">2016-05-25T05:38:07Z</dcterms:created>
  <dcterms:modified xsi:type="dcterms:W3CDTF">2016-06-02T11:43:56Z</dcterms:modified>
</cp:coreProperties>
</file>